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57" r:id="rId3"/>
    <p:sldId id="272" r:id="rId4"/>
    <p:sldId id="273" r:id="rId5"/>
    <p:sldId id="274" r:id="rId6"/>
    <p:sldId id="276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90" r:id="rId20"/>
    <p:sldId id="291" r:id="rId21"/>
    <p:sldId id="28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4;&#1058;&#1050;&#1056;&#1067;&#1058;&#1067;&#1049;%20&#1059;&#1056;&#1054;&#1050;%20&#1069;&#1058;%20&#1072;&#1087;&#1088;&#1077;&#1083;&#1100;\&#1054;&#1090;&#1082;&#1088;&#1099;&#1090;&#1099;&#1081;_&#1091;&#1088;&#1086;&#1082;\&#1044;&#1080;&#1085;&#1072;&#1084;&#1080;&#1082;&#1072;_1.xlsx" TargetMode="External"/><Relationship Id="rId1" Type="http://schemas.openxmlformats.org/officeDocument/2006/relationships/image" Target="../media/image1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1999г</c:v>
                </c:pt>
              </c:strCache>
            </c:strRef>
          </c:tx>
          <c:invertIfNegative val="0"/>
          <c:cat>
            <c:strRef>
              <c:f>Лист1!$A$4:$A$10</c:f>
              <c:strCache>
                <c:ptCount val="7"/>
                <c:pt idx="0">
                  <c:v>Республика Беларусь</c:v>
                </c:pt>
                <c:pt idx="1">
                  <c:v>Брестская область</c:v>
                </c:pt>
                <c:pt idx="2">
                  <c:v>Витебская область</c:v>
                </c:pt>
                <c:pt idx="3">
                  <c:v>Гомельская область</c:v>
                </c:pt>
                <c:pt idx="4">
                  <c:v>Гродненская область</c:v>
                </c:pt>
                <c:pt idx="5">
                  <c:v>Могилёвская область</c:v>
                </c:pt>
                <c:pt idx="6">
                  <c:v>Минская область</c:v>
                </c:pt>
              </c:strCache>
            </c:strRef>
          </c:cat>
          <c:val>
            <c:numRef>
              <c:f>Лист1!$F$4:$F$10</c:f>
              <c:numCache>
                <c:formatCode>General</c:formatCode>
                <c:ptCount val="7"/>
                <c:pt idx="0">
                  <c:v>3084</c:v>
                </c:pt>
                <c:pt idx="1">
                  <c:v>583</c:v>
                </c:pt>
                <c:pt idx="2">
                  <c:v>454</c:v>
                </c:pt>
                <c:pt idx="3">
                  <c:v>491</c:v>
                </c:pt>
                <c:pt idx="4">
                  <c:v>444</c:v>
                </c:pt>
                <c:pt idx="5">
                  <c:v>361</c:v>
                </c:pt>
                <c:pt idx="6">
                  <c:v>751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2009г</c:v>
                </c:pt>
              </c:strCache>
            </c:strRef>
          </c:tx>
          <c:invertIfNegative val="0"/>
          <c:cat>
            <c:strRef>
              <c:f>Лист1!$A$4:$A$10</c:f>
              <c:strCache>
                <c:ptCount val="7"/>
                <c:pt idx="0">
                  <c:v>Республика Беларусь</c:v>
                </c:pt>
                <c:pt idx="1">
                  <c:v>Брестская область</c:v>
                </c:pt>
                <c:pt idx="2">
                  <c:v>Витебская область</c:v>
                </c:pt>
                <c:pt idx="3">
                  <c:v>Гомельская область</c:v>
                </c:pt>
                <c:pt idx="4">
                  <c:v>Гродненская область</c:v>
                </c:pt>
                <c:pt idx="5">
                  <c:v>Могилёвская область</c:v>
                </c:pt>
                <c:pt idx="6">
                  <c:v>Минская область</c:v>
                </c:pt>
              </c:strCache>
            </c:strRef>
          </c:cat>
          <c:val>
            <c:numRef>
              <c:f>Лист1!$G$4:$G$10</c:f>
              <c:numCache>
                <c:formatCode>General</c:formatCode>
                <c:ptCount val="7"/>
                <c:pt idx="0">
                  <c:v>2437</c:v>
                </c:pt>
                <c:pt idx="1">
                  <c:v>482</c:v>
                </c:pt>
                <c:pt idx="2">
                  <c:v>334</c:v>
                </c:pt>
                <c:pt idx="3">
                  <c:v>390</c:v>
                </c:pt>
                <c:pt idx="4">
                  <c:v>332</c:v>
                </c:pt>
                <c:pt idx="5">
                  <c:v>265</c:v>
                </c:pt>
                <c:pt idx="6">
                  <c:v>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348720"/>
        <c:axId val="216349112"/>
        <c:axId val="0"/>
      </c:bar3DChart>
      <c:catAx>
        <c:axId val="21634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6349112"/>
        <c:crosses val="autoZero"/>
        <c:auto val="1"/>
        <c:lblAlgn val="ctr"/>
        <c:lblOffset val="100"/>
        <c:noMultiLvlLbl val="0"/>
      </c:catAx>
      <c:valAx>
        <c:axId val="216349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6348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F016D-AD7E-472B-895F-9CAC386D946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3B2A1-F86E-4802-8FC9-E027049A6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77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50B448-E560-42CE-8751-5923B54C7A11}" type="datetime1">
              <a:rPr lang="ru-RU" smtClean="0"/>
              <a:t>04.05.2020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211C8C-3477-4B68-8AEF-70A45530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7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7A4C-3307-41AC-90CB-62CF0D303A7A}" type="datetime1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99A5-29EE-491F-98FA-7F5BCC3A1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6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6B6D-E4F5-45DA-A7BE-66264BDE37F7}" type="datetime1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FAE49-2F20-4933-81BA-90B85E4D6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184B-F954-40FD-A3F5-9CBDBCDDEA6B}" type="datetime1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41A93-2214-4149-B75E-3A3BD31CF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7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B0D94F-F22B-457D-A481-15656D6DE7B1}" type="datetime1">
              <a:rPr lang="ru-RU" smtClean="0"/>
              <a:t>04.05.2020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BF268-2862-46C2-953A-2D8D754DF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1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9C4D-1A66-4C52-94CB-D087D546764F}" type="datetime1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76E06-19DD-4C7C-84B9-64F417FE2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0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51564D-FD78-4BD9-B637-C199EAE315EA}" type="datetime1">
              <a:rPr lang="ru-RU" smtClean="0"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B57599-A41B-43D1-BA7B-3A8314021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7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D2ED1-DC0E-4D94-A10E-E72E5348AD23}" type="datetime1">
              <a:rPr lang="ru-RU" smtClean="0"/>
              <a:t>04.05.2020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22EC-6443-47FD-B64B-2D82D0A42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7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1BFA4-E633-4A6D-8F23-A39CAD959767}" type="datetime1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65BD-DC3D-40A3-8C4F-5A4673745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3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65EF2B-B258-4869-8378-B0642EBE4DDF}" type="datetime1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46038B-EE5A-4779-931A-AE49E2A47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3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12CF1C2-0AE6-4C4B-833D-230ACFA6F7BF}" type="datetime1">
              <a:rPr lang="ru-RU" smtClean="0"/>
              <a:t>04.05.2020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3998F0-247A-47F9-B19D-2D53CFF8B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11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DF34F7-0928-46B9-9B29-528E19D80350}" type="datetime1">
              <a:rPr lang="ru-RU" smtClean="0"/>
              <a:t>04.05.2020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8C6284-0D62-4B6E-8A6E-5B881B6A7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5" r:id="rId2"/>
    <p:sldLayoutId id="2147483872" r:id="rId3"/>
    <p:sldLayoutId id="2147483866" r:id="rId4"/>
    <p:sldLayoutId id="2147483873" r:id="rId5"/>
    <p:sldLayoutId id="2147483867" r:id="rId6"/>
    <p:sldLayoutId id="2147483868" r:id="rId7"/>
    <p:sldLayoutId id="2147483874" r:id="rId8"/>
    <p:sldLayoutId id="2147483875" r:id="rId9"/>
    <p:sldLayoutId id="2147483869" r:id="rId10"/>
    <p:sldLayoutId id="21474838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0;&#1085;&#1072;&#1084;&#1080;&#1082;&#1072;_1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hyperlink" Target="&#1044;&#1080;&#1085;&#1072;&#1084;&#1080;&#1082;&#1072;_1.xlsx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7772400" cy="1200150"/>
          </a:xfrm>
        </p:spPr>
        <p:txBody>
          <a:bodyPr/>
          <a:lstStyle/>
          <a:p>
            <a:pPr marR="0" eaLnBrk="1" hangingPunct="1"/>
            <a:r>
              <a:rPr lang="ru-RU" dirty="0" smtClean="0">
                <a:latin typeface="Monotype Corsiva" pitchFamily="66" charset="0"/>
              </a:rPr>
              <a:t>Единственный путь к знанию – это деятельность.</a:t>
            </a:r>
          </a:p>
          <a:p>
            <a:pPr marR="0" eaLnBrk="1" hangingPunct="1"/>
            <a:r>
              <a:rPr lang="ru-RU" b="1" dirty="0" smtClean="0">
                <a:latin typeface="Monotype Corsiva" pitchFamily="66" charset="0"/>
              </a:rPr>
              <a:t>Бернард Шоу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00042"/>
            <a:ext cx="9144000" cy="3000966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Обобщение и повторение 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знаний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по теме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«Обработка информации в электронных таблицах»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11C8C-3477-4B68-8AEF-70A455305A5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Для установки различных способов выравнивания нужно выполнить команду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Формат – Ячеек </a:t>
            </a:r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закладка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Выравнивание</a:t>
            </a:r>
            <a:endParaRPr lang="ru-RU" sz="2500" i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39693"/>
            <a:ext cx="580388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8100392" y="6165304"/>
            <a:ext cx="216024" cy="214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3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Для определения границ ячеек нужно выполнить команду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Формат – Ячеек</a:t>
            </a:r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  закладка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Граница</a:t>
            </a:r>
            <a:endParaRPr lang="ru-RU" sz="2500" i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88679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8028384" y="6093296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1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Для изменения фона цвета ячеек нужно выполнить команду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Формат – Ячеек</a:t>
            </a:r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  закладка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Вид</a:t>
            </a:r>
            <a:endParaRPr lang="ru-RU" sz="2500" i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976664" cy="519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8172400" y="616530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Проводя расчеты в электронных таблицах мы используем </a:t>
            </a: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формулы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81014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Какие правила записи этих формул вы помните?</a:t>
            </a:r>
          </a:p>
          <a:p>
            <a:pPr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являются ссылки в формулах?</a:t>
            </a:r>
          </a:p>
          <a:p>
            <a:pPr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виды ссылок бывают?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приведенных формул выберите те, которые содержат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относительные ссылки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абсолютные ссылки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смешанные ссылки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А1+С1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A1+$C$1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      3) 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A$1+$C1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4) 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$A$1+$C$1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      5) 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$A1+C1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966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628775"/>
            <a:ext cx="8007350" cy="4191000"/>
          </a:xfrm>
        </p:spPr>
        <p:txBody>
          <a:bodyPr/>
          <a:lstStyle/>
          <a:p>
            <a:pPr marL="0" indent="180975" algn="just">
              <a:lnSpc>
                <a:spcPct val="12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</a:rPr>
              <a:t>Закрой сильно глаза, напрягая глазные мышцы,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</a:rPr>
              <a:t>открой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</a:rPr>
              <a:t>глаза, расслабив глазные мышцы.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b="1" i="1" dirty="0">
                <a:solidFill>
                  <a:schemeClr val="tx2"/>
                </a:solidFill>
                <a:latin typeface="Times New Roman" pitchFamily="18" charset="0"/>
              </a:rPr>
              <a:t>          </a:t>
            </a:r>
            <a:endParaRPr lang="ru-RU" b="1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Повтори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это упражнение 3 раза</a:t>
            </a:r>
          </a:p>
        </p:txBody>
      </p:sp>
    </p:spTree>
    <p:extLst>
      <p:ext uri="{BB962C8B-B14F-4D97-AF65-F5344CB8AC3E}">
        <p14:creationId xmlns:p14="http://schemas.microsoft.com/office/powerpoint/2010/main" val="28245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OLPH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413" cy="7046913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8313" y="5589588"/>
            <a:ext cx="8385175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Переведи взгляд вдаль</a:t>
            </a:r>
            <a:br>
              <a:rPr lang="ru-RU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Повтори это упражнение 3 раза</a:t>
            </a:r>
            <a:br>
              <a:rPr lang="ru-RU" sz="32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9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995738" y="0"/>
            <a:ext cx="1079500" cy="863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3300"/>
              </a:gs>
              <a:gs pos="100000">
                <a:srgbClr val="FFFF09"/>
              </a:gs>
            </a:gsLst>
            <a:lin ang="18900000" scaled="1"/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0" y="5229225"/>
            <a:ext cx="8385175" cy="1431925"/>
          </a:xfrm>
        </p:spPr>
        <p:txBody>
          <a:bodyPr/>
          <a:lstStyle/>
          <a:p>
            <a:pPr algn="ctr"/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Не поворачивая головы проследите за движением «смайлика»</a:t>
            </a:r>
          </a:p>
        </p:txBody>
      </p:sp>
    </p:spTree>
    <p:extLst>
      <p:ext uri="{BB962C8B-B14F-4D97-AF65-F5344CB8AC3E}">
        <p14:creationId xmlns:p14="http://schemas.microsoft.com/office/powerpoint/2010/main" val="380966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85754E-6 C 0.2493 3.85754E-6 0.45277 0.20421 0.45277 0.45582 C 0.45277 0.70767 0.2493 0.91258 3.05556E-6 0.91258 C -0.24983 0.91258 -0.45278 0.70767 -0.45278 0.45582 C -0.45278 0.20421 -0.24983 3.85754E-6 3.05556E-6 3.85754E-6 Z " pathEditMode="relative" rAng="0" ptsTypes="fffff">
                                      <p:cBhvr>
                                        <p:cTn id="13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71785E-6 C 0.25382 -4.71785E-6 0.46076 0.20144 0.46076 0.44913 C 0.46076 0.69658 0.25382 0.89825 5.55556E-7 0.89825 C -0.25417 0.89825 -0.46059 0.69658 -0.46059 0.44913 C -0.46059 0.20144 -0.25417 -4.71785E-6 5.55556E-7 -4.71785E-6 Z " pathEditMode="relative" rAng="0" ptsTypes="fffff">
                                      <p:cBhvr>
                                        <p:cTn id="16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71785E-6 C 0.26059 -4.71785E-6 0.47257 0.20375 0.47257 0.45421 C 0.47257 0.70468 0.26059 0.90865 -3.88889E-6 0.90865 C -0.26076 0.90865 -0.47239 0.70468 -0.47239 0.45421 C -0.47239 0.20375 -0.26076 -4.71785E-6 -3.88889E-6 -4.71785E-6 Z " pathEditMode="relative" rAng="0" ptsTypes="fffff">
                                      <p:cBhvr>
                                        <p:cTn id="19" dur="5000" spd="-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7299E-6 C 0.26059 -3.17299E-6 0.47257 0.2019 0.47257 0.45074 C 0.47257 0.69959 0.26059 0.90218 3.05556E-6 0.90218 C -0.26094 0.90218 -0.4724 0.69959 -0.4724 0.45074 C -0.4724 0.2019 -0.26094 -3.17299E-6 3.05556E-6 -3.17299E-6 Z " pathEditMode="relative" rAng="0" ptsTypes="fffff">
                                      <p:cBhvr>
                                        <p:cTn id="22" dur="5000" spd="-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20629E-6 C -0.00035 0.05274 -1.11111E-6 0.10523 -0.00122 0.15796 C -0.00156 0.17369 -0.00347 0.17115 -0.00521 0.18109 C -0.00625 0.1871 -0.00799 0.1989 -0.00799 0.1989 C -0.00834 0.24816 -0.00834 0.29719 -0.0092 0.34645 C -0.00938 0.35431 -0.01337 0.36934 -0.01337 0.36934 C -0.01372 0.53863 -0.01459 0.70815 -0.01459 0.87744 C -0.01459 0.91004 -0.01597 0.91513 -0.00799 0.89871 C -0.00747 0.88067 -0.00799 0.83928 -0.00261 0.81869 C -0.00104 0.80436 0.00173 0.80019 0.00677 0.78678 C 0.00764 0.78447 0.00937 0.77961 0.00937 0.77961 C 0.01337 0.5162 0.01267 0.25278 0.01076 -0.01063 C 0.00226 -0.00924 -0.00278 -0.01086 -0.00521 7.20629E-6 C -0.00643 0.01018 -0.00799 0.01874 -0.01059 0.02845 C -0.01111 0.03562 -0.01129 0.04279 -0.01198 0.04973 C -0.01215 0.05158 -0.01302 0.0532 -0.01337 0.05505 C -0.01441 0.06152 -0.01597 0.07471 -0.01597 0.07471 C -0.01684 0.16398 -0.00781 0.19404 -0.02396 0.25579 C -0.01719 0.42138 -0.01962 0.22711 -0.02257 0.66421 C -0.02274 0.69612 -0.03455 0.73012 -0.03733 0.76203 C -0.03681 0.80343 -0.03681 0.84483 -0.03594 0.88622 C -0.03559 0.90241 -0.03715 0.90819 -0.02656 0.9112 C -0.01893 0.90773 -0.02049 0.88854 -0.01997 0.87929 C -0.01823 0.84899 -0.01927 0.82355 -0.01198 0.7958 C -0.01077 0.77059 -0.01111 0.77105 -0.0092 0.74954 C -0.00886 0.74538 -0.00868 0.74122 -0.00799 0.73706 C -0.00729 0.73336 -0.00521 0.72642 -0.00521 0.72642 C -0.00365 0.4748 -0.00399 0.58905 -0.00399 0.38368 " pathEditMode="relative" ptsTypes="fffffffffffffffffffffffffffA">
                                      <p:cBhvr>
                                        <p:cTn id="25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7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38368 C -0.04115 0.38831 -0.06944 0.38807 -0.11181 0.389 C -0.23125 0.39825 -0.35312 0.39455 -0.47309 0.39617 C -0.47222 0.40033 -0.46771 0.40658 -0.46389 0.40681 C -0.42656 0.40843 -0.38924 0.4082 -0.35208 0.40843 C -0.16753 0.41005 0.01684 0.40981 0.20156 0.41375 C 0.27083 0.41328 0.34028 0.41328 0.40955 0.41213 C 0.42656 0.4119 0.46024 0.40681 0.46024 0.40681 C 0.42743 0.39224 0.38281 0.40588 0.34688 0.41028 C 0.20069 0.42832 0.0533 0.41143 -0.09323 0.41213 C -0.16371 0.44913 -0.28385 0.41583 -0.32396 0.4156 C -0.33351 0.41236 -0.34219 0.40843 -0.35208 0.40681 C -0.39115 0.38854 -0.42431 0.39339 -0.4691 0.39247 C -0.46771 0.39131 -0.46649 0.38993 -0.4651 0.389 C -0.4625 0.38738 -0.45712 0.3853 -0.45712 0.3853 C -0.35243 0.38646 -0.26493 0.38877 -0.1625 0.38715 C -0.05903 0.38252 -0.10451 0.38391 0.0842 0.38715 C 0.09167 0.38738 0.10156 0.39733 0.10938 0.39964 C 0.1276 0.41166 0.12899 0.40449 0.16007 0.40311 C 0.16597 0.40079 0.17135 0.39802 0.17726 0.39617 C 0.25504 0.40126 0.33142 0.40056 0.40955 0.40149 C 0.42587 0.4082 0.4217 0.40473 0.45087 0.40311 C 0.44392 0.39432 0.44774 0.39779 0.42951 0.39779 C 0.39392 0.39779 0.35833 0.39894 0.32274 0.39964 C 0.25868 0.40658 0.21059 0.40403 0.13594 0.40496 C 0.0908 0.40935 0.04549 0.41028 -3.33333E-6 0.41028 " pathEditMode="relative" ptsTypes="fffffffffffffffffffffffffA">
                                      <p:cBhvr>
                                        <p:cTn id="2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5" grpId="1" animBg="1"/>
      <p:bldP spid="15365" grpId="2" animBg="1"/>
      <p:bldP spid="15365" grpId="3" animBg="1"/>
      <p:bldP spid="15365" grpId="4" animBg="1"/>
      <p:bldP spid="15365" grpId="5" animBg="1"/>
      <p:bldP spid="153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butterfly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856526">
            <a:off x="2821782" y="3234531"/>
            <a:ext cx="2565400" cy="2665413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8313" y="620713"/>
            <a:ext cx="8385175" cy="1431925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Молодцы!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Поаплодируем себе …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ресницами!!!</a:t>
            </a:r>
          </a:p>
        </p:txBody>
      </p:sp>
    </p:spTree>
    <p:extLst>
      <p:ext uri="{BB962C8B-B14F-4D97-AF65-F5344CB8AC3E}">
        <p14:creationId xmlns:p14="http://schemas.microsoft.com/office/powerpoint/2010/main" val="382942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4913313"/>
          </a:xfrm>
        </p:spPr>
        <p:txBody>
          <a:bodyPr/>
          <a:lstStyle/>
          <a:p>
            <a:pPr algn="ctr"/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Запишите домашнее задание:</a:t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– 8, подготовиться к контрольной работе.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7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700213"/>
            <a:ext cx="8007350" cy="4191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Откройте файл </a:t>
            </a: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Сетевая/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 класс),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Отформатируйте таблицу по предложенному образцу,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Отсортируйте таблицу по убыванию численности населения в 2009 году,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Построить гистограмму динамики численности сельского населения по результатам последних двух переписей ( подписать диаграмму, оси категорий и значений, добавить легенду)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400" dirty="0"/>
          </a:p>
        </p:txBody>
      </p:sp>
      <p:pic>
        <p:nvPicPr>
          <p:cNvPr id="19460" name="Picture 2" descr="Рис_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445125"/>
            <a:ext cx="165576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Компьютерный практикум</a:t>
            </a:r>
          </a:p>
        </p:txBody>
      </p:sp>
    </p:spTree>
    <p:extLst>
      <p:ext uri="{BB962C8B-B14F-4D97-AF65-F5344CB8AC3E}">
        <p14:creationId xmlns:p14="http://schemas.microsoft.com/office/powerpoint/2010/main" val="360905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88" y="341799"/>
            <a:ext cx="6810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Электронные  таблицы</a:t>
            </a:r>
          </a:p>
        </p:txBody>
      </p:sp>
      <p:sp>
        <p:nvSpPr>
          <p:cNvPr id="7" name="Загнутый угол 6"/>
          <p:cNvSpPr/>
          <p:nvPr/>
        </p:nvSpPr>
        <p:spPr>
          <a:xfrm>
            <a:off x="928688" y="1214438"/>
            <a:ext cx="1714500" cy="20002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Инженерно-технические расчеты</a:t>
            </a:r>
          </a:p>
        </p:txBody>
      </p:sp>
      <p:sp>
        <p:nvSpPr>
          <p:cNvPr id="8" name="Загнутый угол 7"/>
          <p:cNvSpPr/>
          <p:nvPr/>
        </p:nvSpPr>
        <p:spPr>
          <a:xfrm>
            <a:off x="3286125" y="1500188"/>
            <a:ext cx="2000250" cy="20002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Статистическая обработка информации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6215063" y="1143000"/>
            <a:ext cx="1714500" cy="20002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Проектно-сметные работы</a:t>
            </a:r>
          </a:p>
        </p:txBody>
      </p:sp>
      <p:sp>
        <p:nvSpPr>
          <p:cNvPr id="10" name="Загнутый угол 9"/>
          <p:cNvSpPr/>
          <p:nvPr/>
        </p:nvSpPr>
        <p:spPr>
          <a:xfrm>
            <a:off x="5572125" y="3500438"/>
            <a:ext cx="1928813" cy="20002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Бухгалтерский и банковский учет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1643063" y="3643313"/>
            <a:ext cx="1857375" cy="20002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Исследование динамических процессов</a:t>
            </a:r>
          </a:p>
        </p:txBody>
      </p:sp>
      <p:pic>
        <p:nvPicPr>
          <p:cNvPr id="8200" name="Рисунок 12" descr="grain_elevator_gans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500313"/>
            <a:ext cx="111918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Рисунок 13" descr="architetto_architetto_fr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86063"/>
            <a:ext cx="14049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Рисунок 15" descr="ip_phone_michael_hart_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00625"/>
            <a:ext cx="1190625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Рисунок 16" descr="inservice_presentation_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3571875"/>
            <a:ext cx="16192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Прямая со стрелкой 20"/>
          <p:cNvCxnSpPr>
            <a:stCxn id="4" idx="2"/>
            <a:endCxn id="7" idx="0"/>
          </p:cNvCxnSpPr>
          <p:nvPr/>
        </p:nvCxnSpPr>
        <p:spPr>
          <a:xfrm flipH="1">
            <a:off x="1785938" y="865019"/>
            <a:ext cx="2547937" cy="349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  <a:endCxn id="8" idx="0"/>
          </p:cNvCxnSpPr>
          <p:nvPr/>
        </p:nvCxnSpPr>
        <p:spPr>
          <a:xfrm flipH="1">
            <a:off x="4286250" y="865019"/>
            <a:ext cx="47625" cy="635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2"/>
            <a:endCxn id="9" idx="0"/>
          </p:cNvCxnSpPr>
          <p:nvPr/>
        </p:nvCxnSpPr>
        <p:spPr>
          <a:xfrm>
            <a:off x="4333875" y="865019"/>
            <a:ext cx="2738438" cy="277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2"/>
            <a:endCxn id="11" idx="0"/>
          </p:cNvCxnSpPr>
          <p:nvPr/>
        </p:nvCxnSpPr>
        <p:spPr>
          <a:xfrm flipH="1">
            <a:off x="2571751" y="865019"/>
            <a:ext cx="1762124" cy="2778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  <a:endCxn id="10" idx="0"/>
          </p:cNvCxnSpPr>
          <p:nvPr/>
        </p:nvCxnSpPr>
        <p:spPr>
          <a:xfrm>
            <a:off x="4333875" y="865019"/>
            <a:ext cx="2202657" cy="2635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9" name="Рисунок 31" descr="AG00011_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5072063"/>
            <a:ext cx="12477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Компьютерный практикум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47092"/>
              </p:ext>
            </p:extLst>
          </p:nvPr>
        </p:nvGraphicFramePr>
        <p:xfrm>
          <a:off x="251520" y="1484785"/>
          <a:ext cx="4968550" cy="3196780"/>
        </p:xfrm>
        <a:graphic>
          <a:graphicData uri="http://schemas.openxmlformats.org/drawingml/2006/table">
            <a:tbl>
              <a:tblPr/>
              <a:tblGrid>
                <a:gridCol w="1464416"/>
                <a:gridCol w="636323"/>
                <a:gridCol w="636323"/>
                <a:gridCol w="557872"/>
                <a:gridCol w="557872"/>
                <a:gridCol w="557872"/>
                <a:gridCol w="557872"/>
              </a:tblGrid>
              <a:tr h="31785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/>
                        </a:rPr>
                        <a:t>Динамика численности населения Республики Беларусь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Тысяч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Городское население, тысяч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Сельское население, тыяч человек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46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1999г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2009г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1999г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2009г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1999г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2009г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3090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Беларусь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Брестская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Витебская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Гомельская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Гродненская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Могилёвская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Минск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76186"/>
              </p:ext>
            </p:extLst>
          </p:nvPr>
        </p:nvGraphicFramePr>
        <p:xfrm>
          <a:off x="5292080" y="4005064"/>
          <a:ext cx="3600400" cy="252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7379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467544" y="1484784"/>
            <a:ext cx="8136903" cy="266429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62602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3071813"/>
            <a:ext cx="8029575" cy="1954212"/>
          </a:xfrm>
        </p:spPr>
        <p:txBody>
          <a:bodyPr/>
          <a:lstStyle/>
          <a:p>
            <a:pPr marR="0"/>
            <a:r>
              <a:rPr lang="ru-RU" sz="4400" b="1" smtClean="0">
                <a:latin typeface="Monotype Corsiva" pitchFamily="66" charset="0"/>
              </a:rPr>
              <a:t>Успех совершаемого в продумывании, неудачи - в бездумье.</a:t>
            </a:r>
            <a:endParaRPr lang="ru-RU" sz="4400" smtClean="0">
              <a:latin typeface="Monotype Corsiva" pitchFamily="66" charset="0"/>
            </a:endParaRPr>
          </a:p>
          <a:p>
            <a:pPr marR="0"/>
            <a:r>
              <a:rPr lang="ru-RU" sz="4400" b="1" smtClean="0">
                <a:latin typeface="Monotype Corsiva" pitchFamily="66" charset="0"/>
              </a:rPr>
              <a:t>						Хань Юй </a:t>
            </a:r>
            <a:endParaRPr lang="ru-RU" sz="4400" smtClean="0">
              <a:latin typeface="Monotype Corsiva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35696" y="1340768"/>
            <a:ext cx="6192688" cy="930094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Работа с тестом</a:t>
            </a:r>
            <a:endParaRPr lang="ru-RU" sz="4000" b="1" dirty="0"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11C8C-3477-4B68-8AEF-70A455305A5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260648"/>
            <a:ext cx="8385176" cy="1431925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проверим результаты теста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40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069065"/>
              </p:ext>
            </p:extLst>
          </p:nvPr>
        </p:nvGraphicFramePr>
        <p:xfrm>
          <a:off x="827584" y="1628800"/>
          <a:ext cx="8007350" cy="4191000"/>
        </p:xfrm>
        <a:graphic>
          <a:graphicData uri="http://schemas.openxmlformats.org/drawingml/2006/table">
            <a:tbl>
              <a:tblPr/>
              <a:tblGrid>
                <a:gridCol w="1601788"/>
                <a:gridCol w="1601787"/>
                <a:gridCol w="1600200"/>
                <a:gridCol w="1601788"/>
                <a:gridCol w="1601787"/>
              </a:tblGrid>
              <a:tr h="10477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0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редактирование данных и формул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операции с диапазоном ячеек</a:t>
            </a:r>
          </a:p>
          <a:p>
            <a:pPr>
              <a:buFont typeface="Wingdings" pitchFamily="2" charset="2"/>
              <a:buChar char="Ø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вставка, удаление  строк, столбцов</a:t>
            </a:r>
          </a:p>
          <a:p>
            <a:pPr>
              <a:buFont typeface="Wingdings" pitchFamily="2" charset="2"/>
              <a:buChar char="Ø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ширины столбцов и высоты строк</a:t>
            </a:r>
          </a:p>
          <a:p>
            <a:pPr>
              <a:buFont typeface="Wingdings" pitchFamily="2" charset="2"/>
              <a:buChar char="Ø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объединение ячеек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ln/>
        </p:spPr>
        <p:txBody>
          <a:bodyPr>
            <a:normAutofit/>
          </a:bodyPr>
          <a:lstStyle/>
          <a:p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Редактирование </a:t>
            </a:r>
            <a:b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электронной таблицы: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ердце 2">
            <a:hlinkClick r:id="rId2" action="ppaction://hlinkfile"/>
          </p:cNvPr>
          <p:cNvSpPr/>
          <p:nvPr/>
        </p:nvSpPr>
        <p:spPr>
          <a:xfrm>
            <a:off x="1475656" y="4221088"/>
            <a:ext cx="720080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6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79388" y="1773238"/>
          <a:ext cx="457200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Точечный рисунок" r:id="rId3" imgW="3296110" imgH="2285714" progId="Paint.Picture">
                  <p:embed/>
                </p:oleObj>
              </mc:Choice>
              <mc:Fallback>
                <p:oleObj name="Точечный рисунок" r:id="rId3" imgW="3296110" imgH="228571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3238"/>
                        <a:ext cx="4572000" cy="317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140200" y="3213100"/>
          <a:ext cx="4824413" cy="344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Точечный рисунок" r:id="rId5" imgW="4133333" imgH="2952381" progId="Paint.Picture">
                  <p:embed/>
                </p:oleObj>
              </mc:Choice>
              <mc:Fallback>
                <p:oleObj name="Точечный рисунок" r:id="rId5" imgW="4133333" imgH="29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213100"/>
                        <a:ext cx="4824413" cy="344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Какое действие произвели над электронной таблицей?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D22EC-6443-47FD-B64B-2D82D0A425C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5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форматирование данных</a:t>
            </a:r>
            <a:endPara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форматирование таблицы</a:t>
            </a:r>
          </a:p>
          <a:p>
            <a:pPr marL="895350">
              <a:buFont typeface="Wingdings" pitchFamily="2" charset="2"/>
              <a:buChar char="§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изменение шрифта</a:t>
            </a:r>
            <a:endPara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50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выравнивание в ячейках</a:t>
            </a:r>
            <a:endPara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50">
              <a:buFont typeface="Wingdings" pitchFamily="2" charset="2"/>
              <a:buChar char="§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границы ячеек</a:t>
            </a:r>
            <a:endPara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50">
              <a:buFont typeface="Wingdings" pitchFamily="2" charset="2"/>
              <a:buChar char="§"/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цветовое оформление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ln/>
        </p:spPr>
        <p:txBody>
          <a:bodyPr>
            <a:normAutofit/>
          </a:bodyPr>
          <a:lstStyle/>
          <a:p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Форматирование</a:t>
            </a:r>
            <a:b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электронной таблицы: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ердце 2">
            <a:hlinkClick r:id="rId7" action="ppaction://hlinkfile"/>
          </p:cNvPr>
          <p:cNvSpPr/>
          <p:nvPr/>
        </p:nvSpPr>
        <p:spPr>
          <a:xfrm>
            <a:off x="1475656" y="4871274"/>
            <a:ext cx="720080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8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>Для форматирования данных применяется команда </a:t>
            </a:r>
            <a:r>
              <a:rPr lang="ru-RU" sz="2800" i="1" u="sng" dirty="0">
                <a:effectLst/>
                <a:latin typeface="Times New Roman" pitchFamily="18" charset="0"/>
                <a:cs typeface="Times New Roman" pitchFamily="18" charset="0"/>
              </a:rPr>
              <a:t>Формат – Ячейки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>. Вкладка </a:t>
            </a:r>
            <a:r>
              <a:rPr lang="ru-RU" sz="2800" i="1" u="sng" dirty="0">
                <a:effectLst/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> позволяет установить формат отображения числа в ячейке таблицы.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5616624" cy="48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244408" y="6309320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К информации введенной в ячейки, можно применить символьное форматирование.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Формат – Ячеек </a:t>
            </a:r>
            <a:r>
              <a:rPr lang="ru-RU" sz="2500" b="0" dirty="0" smtClean="0">
                <a:effectLst/>
                <a:latin typeface="Times New Roman" pitchFamily="18" charset="0"/>
                <a:cs typeface="Times New Roman" pitchFamily="18" charset="0"/>
              </a:rPr>
              <a:t>закладка </a:t>
            </a:r>
            <a:r>
              <a:rPr lang="ru-RU" sz="2500" i="1" u="sng" dirty="0" smtClean="0">
                <a:effectLst/>
                <a:latin typeface="Times New Roman" pitchFamily="18" charset="0"/>
                <a:cs typeface="Times New Roman" pitchFamily="18" charset="0"/>
              </a:rPr>
              <a:t>Шрифт</a:t>
            </a:r>
            <a:endParaRPr lang="ru-RU" sz="2500" i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41A93-2214-4149-B75E-3A3BD31CF6D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796136" cy="503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028384" y="6237312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956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891</TotalTime>
  <Words>517</Words>
  <Application>Microsoft Office PowerPoint</Application>
  <PresentationFormat>Экран (4:3)</PresentationFormat>
  <Paragraphs>161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Arial</vt:lpstr>
      <vt:lpstr>Calibri</vt:lpstr>
      <vt:lpstr>Lucida Sans Unicode</vt:lpstr>
      <vt:lpstr>Monotype Corsiva</vt:lpstr>
      <vt:lpstr>Times New Roman</vt:lpstr>
      <vt:lpstr>Verdana</vt:lpstr>
      <vt:lpstr>Wingdings</vt:lpstr>
      <vt:lpstr>Wingdings 2</vt:lpstr>
      <vt:lpstr>Wingdings 3</vt:lpstr>
      <vt:lpstr>Открытая</vt:lpstr>
      <vt:lpstr>Точечный рисунок</vt:lpstr>
      <vt:lpstr>Презентация PowerPoint</vt:lpstr>
      <vt:lpstr>Презентация PowerPoint</vt:lpstr>
      <vt:lpstr>Презентация PowerPoint</vt:lpstr>
      <vt:lpstr>   проверим результаты теста</vt:lpstr>
      <vt:lpstr>Редактирование  электронной таблицы:</vt:lpstr>
      <vt:lpstr>Какое действие произвели над электронной таблицей?</vt:lpstr>
      <vt:lpstr>Форматирование электронной таблицы:</vt:lpstr>
      <vt:lpstr>Для форматирования данных применяется команда Формат – Ячейки. Вкладка Число позволяет установить формат отображения числа в ячейке таблицы.</vt:lpstr>
      <vt:lpstr>К информации введенной в ячейки, можно применить символьное форматирование. Формат – Ячеек закладка Шрифт</vt:lpstr>
      <vt:lpstr>Для установки различных способов выравнивания нужно выполнить команду Формат – Ячеек закладка Выравнивание</vt:lpstr>
      <vt:lpstr>Для определения границ ячеек нужно выполнить команду Формат – Ячеек  закладка Граница</vt:lpstr>
      <vt:lpstr>Для изменения фона цвета ячеек нужно выполнить команду Формат – Ячеек  закладка Вид</vt:lpstr>
      <vt:lpstr>Проводя расчеты в электронных таблицах мы используем формулы</vt:lpstr>
      <vt:lpstr>Физкультминутка</vt:lpstr>
      <vt:lpstr>Переведи взгляд вдаль Повтори это упражнение 3 раза </vt:lpstr>
      <vt:lpstr>Не поворачивая головы проследите за движением «смайлика»</vt:lpstr>
      <vt:lpstr>Молодцы!  Поаплодируем себе …                           ресницами!!!</vt:lpstr>
      <vt:lpstr>Запишите домашнее задание:  повторить §§ 1 – 8, подготовиться к контрольной работе.</vt:lpstr>
      <vt:lpstr>Компьютерный практикум</vt:lpstr>
      <vt:lpstr>Компьютерный практикум</vt:lpstr>
      <vt:lpstr>Презентация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Учитель_лаб</cp:lastModifiedBy>
  <cp:revision>64</cp:revision>
  <dcterms:created xsi:type="dcterms:W3CDTF">2009-02-03T02:51:48Z</dcterms:created>
  <dcterms:modified xsi:type="dcterms:W3CDTF">2020-05-04T06:47:06Z</dcterms:modified>
</cp:coreProperties>
</file>